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7462500" cy="9753600"/>
  <p:notesSz cx="6858000" cy="9144000"/>
  <p:embeddedFontLst>
    <p:embeddedFont>
      <p:font typeface="Kollektif Bold" charset="1" panose="020B0604020101010102"/>
      <p:regular r:id="rId18"/>
    </p:embeddedFont>
    <p:embeddedFont>
      <p:font typeface="Now" charset="1" panose="00000500000000000000"/>
      <p:regular r:id="rId19"/>
    </p:embeddedFont>
    <p:embeddedFont>
      <p:font typeface="Canva Sans" charset="1" panose="020B0503030501040103"/>
      <p:regular r:id="rId20"/>
    </p:embeddedFont>
    <p:embeddedFont>
      <p:font typeface="Antonio Bold" charset="1" panose="02000803000000000000"/>
      <p:regular r:id="rId21"/>
    </p:embeddedFont>
    <p:embeddedFont>
      <p:font typeface="Lato" charset="1" panose="020F0502020204030203"/>
      <p:regular r:id="rId22"/>
    </p:embeddedFont>
    <p:embeddedFont>
      <p:font typeface="Roboto Condensed" charset="1" panose="02000000000000000000"/>
      <p:regular r:id="rId23"/>
    </p:embeddedFont>
    <p:embeddedFont>
      <p:font typeface="PT Sans" charset="1" panose="020B0503020203020204"/>
      <p:regular r:id="rId24"/>
    </p:embeddedFont>
    <p:embeddedFont>
      <p:font typeface="Open Sauce SemiBold" charset="1" panose="000007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3" y="-260215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27910" y="9084396"/>
            <a:ext cx="9613030" cy="351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b="true" sz="1799">
                <a:solidFill>
                  <a:srgbClr val="444952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TEAM EXCAVATORS | INNOVATION PROJECT ( Luke  Smith, Silas Arsenault, Nelson Sage )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85349" y="841829"/>
            <a:ext cx="1439333" cy="331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4"/>
              </a:lnSpc>
            </a:pPr>
            <a:r>
              <a:rPr lang="en-US" sz="1064" spc="38">
                <a:solidFill>
                  <a:srgbClr val="44484F"/>
                </a:solidFill>
                <a:latin typeface="Now"/>
                <a:ea typeface="Now"/>
                <a:cs typeface="Now"/>
                <a:sym typeface="Now"/>
              </a:rPr>
              <a:t>VERTEBRAE MODULE</a:t>
            </a:r>
          </a:p>
          <a:p>
            <a:pPr algn="l">
              <a:lnSpc>
                <a:spcPts val="1419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5992" y="2614854"/>
            <a:ext cx="16743220" cy="6883504"/>
            <a:chOff x="0" y="0"/>
            <a:chExt cx="5118652" cy="21043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6545" y="-267"/>
              <a:ext cx="5107656" cy="2106424"/>
            </a:xfrm>
            <a:custGeom>
              <a:avLst/>
              <a:gdLst/>
              <a:ahLst/>
              <a:cxnLst/>
              <a:rect r="r" b="b" t="t" l="l"/>
              <a:pathLst>
                <a:path h="2106424" w="5107656">
                  <a:moveTo>
                    <a:pt x="5085381" y="799097"/>
                  </a:moveTo>
                  <a:cubicBezTo>
                    <a:pt x="5083139" y="623837"/>
                    <a:pt x="5065202" y="411747"/>
                    <a:pt x="5065202" y="221247"/>
                  </a:cubicBezTo>
                  <a:cubicBezTo>
                    <a:pt x="5065202" y="169177"/>
                    <a:pt x="5062960" y="65037"/>
                    <a:pt x="5051750" y="12967"/>
                  </a:cubicBezTo>
                  <a:cubicBezTo>
                    <a:pt x="4782701" y="12967"/>
                    <a:pt x="4493474" y="267"/>
                    <a:pt x="4222183" y="267"/>
                  </a:cubicBezTo>
                  <a:cubicBezTo>
                    <a:pt x="2811919" y="2807"/>
                    <a:pt x="1415108" y="-1003"/>
                    <a:pt x="7086" y="267"/>
                  </a:cubicBezTo>
                  <a:cubicBezTo>
                    <a:pt x="7086" y="170447"/>
                    <a:pt x="-1882" y="359677"/>
                    <a:pt x="360" y="529857"/>
                  </a:cubicBezTo>
                  <a:cubicBezTo>
                    <a:pt x="4844" y="847357"/>
                    <a:pt x="11570" y="1166127"/>
                    <a:pt x="11570" y="1483627"/>
                  </a:cubicBezTo>
                  <a:cubicBezTo>
                    <a:pt x="11570" y="1637297"/>
                    <a:pt x="9328" y="1789697"/>
                    <a:pt x="22781" y="1943367"/>
                  </a:cubicBezTo>
                  <a:cubicBezTo>
                    <a:pt x="27265" y="1992897"/>
                    <a:pt x="31749" y="2041157"/>
                    <a:pt x="40717" y="2090687"/>
                  </a:cubicBezTo>
                  <a:cubicBezTo>
                    <a:pt x="336671" y="2093227"/>
                    <a:pt x="630382" y="2097037"/>
                    <a:pt x="926336" y="2102117"/>
                  </a:cubicBezTo>
                  <a:cubicBezTo>
                    <a:pt x="1713303" y="2114817"/>
                    <a:pt x="2477850" y="2094497"/>
                    <a:pt x="3289481" y="2103387"/>
                  </a:cubicBezTo>
                  <a:cubicBezTo>
                    <a:pt x="3901566" y="2109737"/>
                    <a:pt x="4502442" y="2090687"/>
                    <a:pt x="5104807" y="2090687"/>
                  </a:cubicBezTo>
                  <a:cubicBezTo>
                    <a:pt x="5104807" y="2074177"/>
                    <a:pt x="5106077" y="1977657"/>
                    <a:pt x="5107347" y="1961147"/>
                  </a:cubicBezTo>
                  <a:cubicBezTo>
                    <a:pt x="5109887" y="1862087"/>
                    <a:pt x="5095917" y="1676667"/>
                    <a:pt x="5097187" y="1577607"/>
                  </a:cubicBezTo>
                  <a:cubicBezTo>
                    <a:pt x="5103537" y="1169937"/>
                    <a:pt x="5089865" y="1150887"/>
                    <a:pt x="5085381" y="799097"/>
                  </a:cubicBezTo>
                  <a:close/>
                </a:path>
              </a:pathLst>
            </a:custGeom>
            <a:blipFill>
              <a:blip r:embed="rId3"/>
              <a:stretch>
                <a:fillRect l="0" t="-617" r="0" b="-617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66274" y="3019889"/>
            <a:ext cx="2029493" cy="443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battery pack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68155" y="2268521"/>
            <a:ext cx="2158137" cy="450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5"/>
              </a:lnSpc>
              <a:spcBef>
                <a:spcPct val="0"/>
              </a:spcBef>
            </a:pPr>
            <a:r>
              <a:rPr lang="en-US" sz="261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control zone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63509" y="2224815"/>
            <a:ext cx="2516482" cy="537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danger zone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621297" y="3411466"/>
            <a:ext cx="1895850" cy="44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control unit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7551" y="3015775"/>
            <a:ext cx="2169970" cy="44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large motors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39125" y="540178"/>
            <a:ext cx="4410714" cy="112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0"/>
              </a:lnSpc>
            </a:pPr>
            <a:r>
              <a:rPr lang="en-US" sz="4100">
                <a:solidFill>
                  <a:srgbClr val="A55A27"/>
                </a:solidFill>
                <a:latin typeface="Antonio Bold"/>
                <a:ea typeface="Antonio Bold"/>
                <a:cs typeface="Antonio Bold"/>
                <a:sym typeface="Antonio Bold"/>
              </a:rPr>
              <a:t>ENGINEERING THE SPINE</a:t>
            </a:r>
          </a:p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141512"/>
                </a:solidFill>
                <a:latin typeface="Lato"/>
                <a:ea typeface="Lato"/>
                <a:cs typeface="Lato"/>
                <a:sym typeface="Lato"/>
              </a:rPr>
              <a:t>bionics </a:t>
            </a:r>
            <a:r>
              <a:rPr lang="en-US" sz="2799">
                <a:solidFill>
                  <a:srgbClr val="141512"/>
                </a:solidFill>
                <a:latin typeface="Lato"/>
                <a:ea typeface="Lato"/>
                <a:cs typeface="Lato"/>
                <a:sym typeface="Lato"/>
              </a:rPr>
              <a:t>in Action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58885" y="2271933"/>
            <a:ext cx="2811033" cy="356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0"/>
              </a:lnSpc>
            </a:pPr>
            <a:r>
              <a:rPr lang="en-US" sz="2071" spc="136">
                <a:solidFill>
                  <a:srgbClr val="1F1F1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VERTEBRAE SEGMENTS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4973" y="7688019"/>
            <a:ext cx="3366547" cy="1416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499">
                <a:solidFill>
                  <a:srgbClr val="975C2D"/>
                </a:solidFill>
                <a:latin typeface="Antonio Bold"/>
                <a:ea typeface="Antonio Bold"/>
                <a:cs typeface="Antonio Bold"/>
                <a:sym typeface="Antonio Bold"/>
              </a:rPr>
              <a:t>BENEFIT</a:t>
            </a:r>
          </a:p>
          <a:p>
            <a:pPr algn="ctr">
              <a:lnSpc>
                <a:spcPts val="3030"/>
              </a:lnSpc>
            </a:pPr>
            <a:r>
              <a:rPr lang="en-US" sz="2504" spc="22">
                <a:solidFill>
                  <a:srgbClr val="1F1F1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Navigates 90-degree turns</a:t>
            </a:r>
          </a:p>
          <a:p>
            <a:pPr algn="ctr">
              <a:lnSpc>
                <a:spcPts val="2562"/>
              </a:lnSpc>
            </a:pPr>
            <a:r>
              <a:rPr lang="en-US" sz="2118">
                <a:solidFill>
                  <a:srgbClr val="1F1F1B"/>
                </a:solidFill>
                <a:latin typeface="Lato"/>
                <a:ea typeface="Lato"/>
                <a:cs typeface="Lato"/>
                <a:sym typeface="Lato"/>
              </a:rPr>
              <a:t>and obstacles by "slithering"</a:t>
            </a:r>
          </a:p>
          <a:p>
            <a:pPr algn="ctr">
              <a:lnSpc>
                <a:spcPts val="2562"/>
              </a:lnSpc>
            </a:pPr>
            <a:r>
              <a:rPr lang="en-US" sz="2118">
                <a:solidFill>
                  <a:srgbClr val="1F1F1B"/>
                </a:solidFill>
                <a:latin typeface="Lato"/>
                <a:ea typeface="Lato"/>
                <a:cs typeface="Lato"/>
                <a:sym typeface="Lato"/>
              </a:rPr>
              <a:t>rather than driving.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31264" y="5945933"/>
            <a:ext cx="2047875" cy="399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8"/>
              </a:lnSpc>
            </a:pPr>
            <a:r>
              <a:rPr lang="en-US" sz="2263" spc="147">
                <a:solidFill>
                  <a:srgbClr val="1F1F1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FLEXIBLE CORE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19975" y="3354830"/>
            <a:ext cx="2074554" cy="44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flexable core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360" y="3754635"/>
            <a:ext cx="3178969" cy="447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7"/>
              </a:lnSpc>
              <a:spcBef>
                <a:spcPct val="0"/>
              </a:spcBef>
            </a:pPr>
            <a:r>
              <a:rPr lang="en-US" sz="263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steel tendons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65748" y="2741108"/>
            <a:ext cx="21006700" cy="6457548"/>
          </a:xfrm>
          <a:custGeom>
            <a:avLst/>
            <a:gdLst/>
            <a:ahLst/>
            <a:cxnLst/>
            <a:rect r="r" b="b" t="t" l="l"/>
            <a:pathLst>
              <a:path h="6457548" w="21006700">
                <a:moveTo>
                  <a:pt x="0" y="0"/>
                </a:moveTo>
                <a:lnTo>
                  <a:pt x="21006700" y="0"/>
                </a:lnTo>
                <a:lnTo>
                  <a:pt x="21006700" y="6457548"/>
                </a:lnTo>
                <a:lnTo>
                  <a:pt x="0" y="6457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616" r="0" b="-6703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04352" y="3105218"/>
            <a:ext cx="7489138" cy="5673022"/>
          </a:xfrm>
          <a:custGeom>
            <a:avLst/>
            <a:gdLst/>
            <a:ahLst/>
            <a:cxnLst/>
            <a:rect r="r" b="b" t="t" l="l"/>
            <a:pathLst>
              <a:path h="5673022" w="7489138">
                <a:moveTo>
                  <a:pt x="0" y="0"/>
                </a:moveTo>
                <a:lnTo>
                  <a:pt x="7489138" y="0"/>
                </a:lnTo>
                <a:lnTo>
                  <a:pt x="7489138" y="5673022"/>
                </a:lnTo>
                <a:lnTo>
                  <a:pt x="0" y="5673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75360" y="3105218"/>
            <a:ext cx="7628459" cy="5645060"/>
          </a:xfrm>
          <a:custGeom>
            <a:avLst/>
            <a:gdLst/>
            <a:ahLst/>
            <a:cxnLst/>
            <a:rect r="r" b="b" t="t" l="l"/>
            <a:pathLst>
              <a:path h="5645060" w="7628459">
                <a:moveTo>
                  <a:pt x="0" y="0"/>
                </a:moveTo>
                <a:lnTo>
                  <a:pt x="7628459" y="0"/>
                </a:lnTo>
                <a:lnTo>
                  <a:pt x="7628459" y="5645059"/>
                </a:lnTo>
                <a:lnTo>
                  <a:pt x="0" y="5645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75203" cy="9753600"/>
          </a:xfrm>
          <a:custGeom>
            <a:avLst/>
            <a:gdLst/>
            <a:ahLst/>
            <a:cxnLst/>
            <a:rect r="r" b="b" t="t" l="l"/>
            <a:pathLst>
              <a:path h="9753600" w="17475203">
                <a:moveTo>
                  <a:pt x="0" y="0"/>
                </a:moveTo>
                <a:lnTo>
                  <a:pt x="17475203" y="0"/>
                </a:lnTo>
                <a:lnTo>
                  <a:pt x="17475203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25827" y="917575"/>
            <a:ext cx="10572750" cy="1558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416"/>
              </a:lnSpc>
            </a:pPr>
            <a:r>
              <a:rPr lang="en-US" sz="6300">
                <a:solidFill>
                  <a:srgbClr val="B0480C"/>
                </a:solidFill>
                <a:latin typeface="Lato"/>
                <a:ea typeface="Lato"/>
                <a:cs typeface="Lato"/>
                <a:sym typeface="Lato"/>
              </a:rPr>
              <a:t>OPERATIONAL WORKFLOW</a:t>
            </a:r>
          </a:p>
          <a:p>
            <a:pPr algn="just">
              <a:lnSpc>
                <a:spcPts val="3874"/>
              </a:lnSpc>
            </a:pPr>
            <a:r>
              <a:rPr lang="en-US" sz="2900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Step-by-Step Deployment and Artifact Recovery Sequence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38704" y="4600363"/>
            <a:ext cx="571500" cy="288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"/>
              </a:lnSpc>
            </a:pPr>
            <a:r>
              <a:rPr lang="en-US" sz="853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PASSAGE</a:t>
            </a:r>
          </a:p>
          <a:p>
            <a:pPr algn="ctr">
              <a:lnSpc>
                <a:spcPts val="1151"/>
              </a:lnSpc>
            </a:pPr>
            <a:r>
              <a:rPr lang="en-US" sz="853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DIAMETER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19726" y="5988050"/>
            <a:ext cx="704850" cy="25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"/>
              </a:lnSpc>
            </a:pPr>
            <a:r>
              <a:rPr lang="en-US" sz="800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FLEXI-DIGGER</a:t>
            </a:r>
          </a:p>
          <a:p>
            <a:pPr algn="ctr">
              <a:lnSpc>
                <a:spcPts val="1049"/>
              </a:lnSpc>
            </a:pPr>
            <a:r>
              <a:rPr lang="en-US" sz="800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UNIT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85297" y="3696455"/>
            <a:ext cx="657225" cy="455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5"/>
              </a:lnSpc>
            </a:pPr>
            <a:r>
              <a:rPr lang="en-US" sz="838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OBSTACLE</a:t>
            </a:r>
          </a:p>
          <a:p>
            <a:pPr algn="ctr">
              <a:lnSpc>
                <a:spcPts val="1245"/>
              </a:lnSpc>
            </a:pPr>
            <a:r>
              <a:rPr lang="en-US" sz="838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AVOIDANCE</a:t>
            </a:r>
          </a:p>
          <a:p>
            <a:pPr algn="ctr">
              <a:lnSpc>
                <a:spcPts val="1245"/>
              </a:lnSpc>
            </a:pPr>
            <a:r>
              <a:rPr lang="en-US" sz="838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PATH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75702" y="6025417"/>
            <a:ext cx="609600" cy="311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"/>
              </a:lnSpc>
            </a:pPr>
            <a:r>
              <a:rPr lang="en-US" sz="861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OPERATOR</a:t>
            </a:r>
          </a:p>
          <a:p>
            <a:pPr algn="ctr">
              <a:lnSpc>
                <a:spcPts val="1205"/>
              </a:lnSpc>
            </a:pPr>
            <a:r>
              <a:rPr lang="en-US" sz="861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47559" y="5139457"/>
            <a:ext cx="542925" cy="27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"/>
              </a:lnSpc>
            </a:pPr>
            <a:r>
              <a:rPr lang="en-US" sz="863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AIR FLOW</a:t>
            </a:r>
          </a:p>
          <a:p>
            <a:pPr algn="ctr">
              <a:lnSpc>
                <a:spcPts val="1106"/>
              </a:lnSpc>
            </a:pPr>
            <a:r>
              <a:rPr lang="en-US" sz="863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RATE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41236" y="3821113"/>
            <a:ext cx="752475" cy="28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6"/>
              </a:lnSpc>
            </a:pPr>
            <a:r>
              <a:rPr lang="en-US" sz="825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FLUIDIZATION</a:t>
            </a:r>
          </a:p>
          <a:p>
            <a:pPr algn="ctr">
              <a:lnSpc>
                <a:spcPts val="1136"/>
              </a:lnSpc>
            </a:pPr>
            <a:r>
              <a:rPr lang="en-US" sz="825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ZONE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35303" y="3819313"/>
            <a:ext cx="533400" cy="275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1"/>
              </a:lnSpc>
            </a:pPr>
            <a:r>
              <a:rPr lang="en-US" sz="853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ARTIFACT</a:t>
            </a:r>
          </a:p>
          <a:p>
            <a:pPr algn="just">
              <a:lnSpc>
                <a:spcPts val="1101"/>
              </a:lnSpc>
            </a:pPr>
            <a:r>
              <a:rPr lang="en-US" sz="853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SECURED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55740" y="5604510"/>
            <a:ext cx="428625" cy="27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"/>
              </a:lnSpc>
            </a:pPr>
            <a:r>
              <a:rPr lang="en-US" sz="839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GENTLE</a:t>
            </a:r>
          </a:p>
          <a:p>
            <a:pPr algn="ctr">
              <a:lnSpc>
                <a:spcPts val="1119"/>
              </a:lnSpc>
            </a:pPr>
            <a:r>
              <a:rPr lang="en-US" sz="839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GRIP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65551" y="5953124"/>
            <a:ext cx="685800" cy="314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"/>
              </a:lnSpc>
            </a:pPr>
            <a:r>
              <a:rPr lang="en-US" sz="900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GENTLE</a:t>
            </a:r>
          </a:p>
          <a:p>
            <a:pPr algn="ctr">
              <a:lnSpc>
                <a:spcPts val="1224"/>
              </a:lnSpc>
            </a:pPr>
            <a:r>
              <a:rPr lang="en-US" sz="900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GRIP FORCE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8263" y="6702425"/>
            <a:ext cx="1819275" cy="851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3"/>
              </a:lnSpc>
            </a:pPr>
            <a:r>
              <a:rPr lang="en-US" sz="1500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1. SETUP:</a:t>
            </a:r>
          </a:p>
          <a:p>
            <a:pPr algn="ctr">
              <a:lnSpc>
                <a:spcPts val="2315"/>
              </a:lnSpc>
            </a:pPr>
            <a:r>
              <a:rPr lang="en-US" sz="1700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Station established</a:t>
            </a:r>
          </a:p>
          <a:p>
            <a:pPr algn="ctr">
              <a:lnSpc>
                <a:spcPts val="2508"/>
              </a:lnSpc>
            </a:pPr>
            <a:r>
              <a:rPr lang="en-US" sz="1841" spc="149">
                <a:solidFill>
                  <a:srgbClr val="2F2F2C"/>
                </a:solidFill>
                <a:latin typeface="PT Sans"/>
                <a:ea typeface="PT Sans"/>
                <a:cs typeface="PT Sans"/>
                <a:sym typeface="PT Sans"/>
              </a:rPr>
              <a:t>outside tunnel.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543415" y="6689725"/>
            <a:ext cx="1924072" cy="55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4"/>
              </a:lnSpc>
            </a:pPr>
            <a:r>
              <a:rPr lang="en-US" sz="1500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2. INSERTION</a:t>
            </a:r>
          </a:p>
          <a:p>
            <a:pPr algn="ctr">
              <a:lnSpc>
                <a:spcPts val="2453"/>
              </a:lnSpc>
            </a:pPr>
            <a:r>
              <a:rPr lang="en-US" sz="1800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Flexi-Digger enters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30642" y="7385048"/>
            <a:ext cx="723900" cy="266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passage.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99352" y="6689725"/>
            <a:ext cx="2438400" cy="85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29"/>
              </a:lnSpc>
            </a:pPr>
            <a:r>
              <a:rPr lang="en-US" sz="1599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3. NAVIGATION:</a:t>
            </a:r>
          </a:p>
          <a:p>
            <a:pPr algn="ctr">
              <a:lnSpc>
                <a:spcPts val="2528"/>
              </a:lnSpc>
            </a:pPr>
            <a:r>
              <a:rPr lang="en-US" sz="1899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Operator guides</a:t>
            </a:r>
          </a:p>
          <a:p>
            <a:pPr algn="ctr">
              <a:lnSpc>
                <a:spcPts val="2227"/>
              </a:lnSpc>
            </a:pPr>
            <a:r>
              <a:rPr lang="en-US" sz="1673" spc="95">
                <a:solidFill>
                  <a:srgbClr val="2F2F2C"/>
                </a:solidFill>
                <a:latin typeface="PT Sans"/>
                <a:ea typeface="PT Sans"/>
                <a:cs typeface="PT Sans"/>
                <a:sym typeface="PT Sans"/>
              </a:rPr>
              <a:t>spine around obstacles.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1240" y="6673850"/>
            <a:ext cx="1571625" cy="87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68"/>
              </a:lnSpc>
            </a:pPr>
            <a:r>
              <a:rPr lang="en-US" sz="1599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4. EXCAVATION:</a:t>
            </a:r>
          </a:p>
          <a:p>
            <a:pPr algn="ctr">
              <a:lnSpc>
                <a:spcPts val="2410"/>
              </a:lnSpc>
            </a:pPr>
            <a:r>
              <a:rPr lang="en-US" sz="1700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Soft-Air jets</a:t>
            </a:r>
          </a:p>
          <a:p>
            <a:pPr algn="ctr">
              <a:lnSpc>
                <a:spcPts val="2268"/>
              </a:lnSpc>
            </a:pPr>
            <a:r>
              <a:rPr lang="en-US" sz="1599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fluidize soil.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26643" y="6702426"/>
            <a:ext cx="1362075" cy="87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6"/>
              </a:lnSpc>
            </a:pPr>
            <a:r>
              <a:rPr lang="en-US" sz="1500">
                <a:solidFill>
                  <a:srgbClr val="2F2F2C"/>
                </a:solidFill>
                <a:latin typeface="Open Sauce SemiBold"/>
                <a:ea typeface="Open Sauce SemiBold"/>
                <a:cs typeface="Open Sauce SemiBold"/>
                <a:sym typeface="Open Sauce SemiBold"/>
              </a:rPr>
              <a:t>5. RETRIEVAL:</a:t>
            </a:r>
          </a:p>
          <a:p>
            <a:pPr algn="ctr">
              <a:lnSpc>
                <a:spcPts val="2214"/>
              </a:lnSpc>
            </a:pPr>
            <a:r>
              <a:rPr lang="en-US" sz="1599">
                <a:solidFill>
                  <a:srgbClr val="2F2F2C"/>
                </a:solidFill>
                <a:latin typeface="Lato"/>
                <a:ea typeface="Lato"/>
                <a:cs typeface="Lato"/>
                <a:sym typeface="Lato"/>
              </a:rPr>
              <a:t>Safe extraction</a:t>
            </a:r>
          </a:p>
          <a:p>
            <a:pPr algn="ctr">
              <a:lnSpc>
                <a:spcPts val="2891"/>
              </a:lnSpc>
            </a:pPr>
            <a:r>
              <a:rPr lang="en-US" sz="2088" spc="39">
                <a:solidFill>
                  <a:srgbClr val="2F2F2C"/>
                </a:solidFill>
                <a:latin typeface="PT Sans"/>
                <a:ea typeface="PT Sans"/>
                <a:cs typeface="PT Sans"/>
                <a:sym typeface="PT Sans"/>
              </a:rPr>
              <a:t>of artifact.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DAG_QuH2LkM</dc:identifier>
  <dcterms:modified xsi:type="dcterms:W3CDTF">2011-08-01T06:04:30Z</dcterms:modified>
  <cp:revision>1</cp:revision>
  <dc:title>Excavators Flexi Digger Innovation Project</dc:title>
</cp:coreProperties>
</file>